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100" d="100"/>
          <a:sy n="100" d="100"/>
        </p:scale>
        <p:origin x="-8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3\Mr%20Tan%20(Zuliadi)\graf%20transaksi%20Mr%20Tan(monthly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3\Mr%20Tan%20(Zuliadi)\graf%20transaksi%20Mr%20Tan(monthly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MONTHLY TRANSACTIONS</a:t>
            </a:r>
          </a:p>
          <a:p>
            <a:pPr>
              <a:defRPr sz="1800"/>
            </a:pPr>
            <a:r>
              <a:rPr lang="en-US" sz="1800" b="1" i="0" baseline="0" dirty="0">
                <a:effectLst/>
              </a:rPr>
              <a:t>Volume of Transactions July 2022 to June 2023 </a:t>
            </a:r>
            <a:endParaRPr lang="en-MY" sz="1800" dirty="0">
              <a:effectLst/>
            </a:endParaRPr>
          </a:p>
        </c:rich>
      </c:tx>
      <c:layout>
        <c:manualLayout>
          <c:xMode val="edge"/>
          <c:yMode val="edge"/>
          <c:x val="0.29451883596038653"/>
          <c:y val="2.37562975961918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>
        <c:manualLayout>
          <c:layoutTarget val="inner"/>
          <c:xMode val="edge"/>
          <c:yMode val="edge"/>
          <c:x val="8.9345147214657611E-2"/>
          <c:y val="0.1489378309413916"/>
          <c:w val="0.8188845750017768"/>
          <c:h val="0.68145871140858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'July22 Jun23_monthly'!$A$4</c:f>
              <c:strCache>
                <c:ptCount val="1"/>
                <c:pt idx="0">
                  <c:v>Volume (Units)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'July22 Jun23_monthly'!$U$2:$AF$3</c:f>
              <c:multiLvlStrCache>
                <c:ptCount val="12"/>
                <c:lvl>
                  <c:pt idx="0">
                    <c:v>JUL</c:v>
                  </c:pt>
                  <c:pt idx="1">
                    <c:v>AUG</c:v>
                  </c:pt>
                  <c:pt idx="2">
                    <c:v>SEP</c:v>
                  </c:pt>
                  <c:pt idx="3">
                    <c:v>OCT</c:v>
                  </c:pt>
                  <c:pt idx="4">
                    <c:v>NOV</c:v>
                  </c:pt>
                  <c:pt idx="5">
                    <c:v>DEC</c:v>
                  </c:pt>
                  <c:pt idx="6">
                    <c:v>JAN</c:v>
                  </c:pt>
                  <c:pt idx="7">
                    <c:v>FEB</c:v>
                  </c:pt>
                  <c:pt idx="8">
                    <c:v>MAR</c:v>
                  </c:pt>
                  <c:pt idx="9">
                    <c:v>APR</c:v>
                  </c:pt>
                  <c:pt idx="10">
                    <c:v>MAY</c:v>
                  </c:pt>
                  <c:pt idx="11">
                    <c:v>JUN*</c:v>
                  </c:pt>
                </c:lvl>
                <c:lvl>
                  <c:pt idx="0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'July22 Jun23_monthly'!$U$4:$AF$4</c:f>
              <c:numCache>
                <c:formatCode>_(* #,##0_);_(* \(#,##0\);_(* "-"??_);_(@_)</c:formatCode>
                <c:ptCount val="12"/>
                <c:pt idx="0">
                  <c:v>31712</c:v>
                </c:pt>
                <c:pt idx="1">
                  <c:v>38274</c:v>
                </c:pt>
                <c:pt idx="2">
                  <c:v>35127</c:v>
                </c:pt>
                <c:pt idx="3">
                  <c:v>32313</c:v>
                </c:pt>
                <c:pt idx="4">
                  <c:v>32343</c:v>
                </c:pt>
                <c:pt idx="5">
                  <c:v>31336</c:v>
                </c:pt>
                <c:pt idx="6">
                  <c:v>26494</c:v>
                </c:pt>
                <c:pt idx="7">
                  <c:v>29331</c:v>
                </c:pt>
                <c:pt idx="8">
                  <c:v>33207</c:v>
                </c:pt>
                <c:pt idx="9">
                  <c:v>26654</c:v>
                </c:pt>
                <c:pt idx="10">
                  <c:v>34921</c:v>
                </c:pt>
                <c:pt idx="11">
                  <c:v>33547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4C-490B-B783-967E4BC1D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31424"/>
        <c:axId val="213229464"/>
      </c:barChart>
      <c:lineChart>
        <c:grouping val="standard"/>
        <c:varyColors val="0"/>
        <c:ser>
          <c:idx val="1"/>
          <c:order val="1"/>
          <c:tx>
            <c:strRef>
              <c:f>'July22 Jun23_monthly'!$A$5</c:f>
              <c:strCache>
                <c:ptCount val="1"/>
                <c:pt idx="0">
                  <c:v>Change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rgbClr val="DBC3E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'July22 Jun23_monthly'!$U$2:$AF$3</c:f>
              <c:multiLvlStrCache>
                <c:ptCount val="12"/>
                <c:lvl>
                  <c:pt idx="0">
                    <c:v>JUL</c:v>
                  </c:pt>
                  <c:pt idx="1">
                    <c:v>AUG</c:v>
                  </c:pt>
                  <c:pt idx="2">
                    <c:v>SEP</c:v>
                  </c:pt>
                  <c:pt idx="3">
                    <c:v>OCT</c:v>
                  </c:pt>
                  <c:pt idx="4">
                    <c:v>NOV</c:v>
                  </c:pt>
                  <c:pt idx="5">
                    <c:v>DEC</c:v>
                  </c:pt>
                  <c:pt idx="6">
                    <c:v>JAN</c:v>
                  </c:pt>
                  <c:pt idx="7">
                    <c:v>FEB</c:v>
                  </c:pt>
                  <c:pt idx="8">
                    <c:v>MAR</c:v>
                  </c:pt>
                  <c:pt idx="9">
                    <c:v>APR</c:v>
                  </c:pt>
                  <c:pt idx="10">
                    <c:v>MAY</c:v>
                  </c:pt>
                  <c:pt idx="11">
                    <c:v>JUN*</c:v>
                  </c:pt>
                </c:lvl>
                <c:lvl>
                  <c:pt idx="0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'July22 Jun23_monthly'!$U$5:$AF$5</c:f>
              <c:numCache>
                <c:formatCode>#,##0.0</c:formatCode>
                <c:ptCount val="12"/>
                <c:pt idx="0">
                  <c:v>-11.369480156512013</c:v>
                </c:pt>
                <c:pt idx="1">
                  <c:v>20.692482341069617</c:v>
                </c:pt>
                <c:pt idx="2">
                  <c:v>-8.2222918952813977</c:v>
                </c:pt>
                <c:pt idx="3">
                  <c:v>-8.0109317618925591</c:v>
                </c:pt>
                <c:pt idx="4">
                  <c:v>9.2841890260886295E-2</c:v>
                </c:pt>
                <c:pt idx="5">
                  <c:v>-3.1135021488420955</c:v>
                </c:pt>
                <c:pt idx="6">
                  <c:v>-15.451876436047996</c:v>
                </c:pt>
                <c:pt idx="7">
                  <c:v>10.708084849399867</c:v>
                </c:pt>
                <c:pt idx="8">
                  <c:v>13.214687531962777</c:v>
                </c:pt>
                <c:pt idx="9">
                  <c:v>-19.733791068148289</c:v>
                </c:pt>
                <c:pt idx="10">
                  <c:v>31.01598259173106</c:v>
                </c:pt>
                <c:pt idx="11">
                  <c:v>-3.9345952292316966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4C-490B-B783-967E4BC1D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232600"/>
        <c:axId val="213231816"/>
      </c:lineChart>
      <c:catAx>
        <c:axId val="21323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213229464"/>
        <c:crosses val="autoZero"/>
        <c:auto val="1"/>
        <c:lblAlgn val="ctr"/>
        <c:lblOffset val="100"/>
        <c:noMultiLvlLbl val="0"/>
      </c:catAx>
      <c:valAx>
        <c:axId val="21322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MY"/>
                  <a:t>Volume (Units)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ID4096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213231424"/>
        <c:crosses val="autoZero"/>
        <c:crossBetween val="between"/>
      </c:valAx>
      <c:valAx>
        <c:axId val="2132318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MY"/>
                  <a:t>M-o-M Change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ID4096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213232600"/>
        <c:crosses val="max"/>
        <c:crossBetween val="between"/>
      </c:valAx>
      <c:catAx>
        <c:axId val="2132326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231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712736296225163"/>
          <c:y val="0.92741452581854611"/>
          <c:w val="0.18089833516972989"/>
          <c:h val="4.585954750729558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Value of Transactions  July 2022 to June 2023 </a:t>
            </a:r>
            <a:endParaRPr lang="en-MY" sz="1800" dirty="0">
              <a:effectLst/>
            </a:endParaRPr>
          </a:p>
          <a:p>
            <a:pPr>
              <a:defRPr sz="1800"/>
            </a:pPr>
            <a:endParaRPr lang="en-MY" sz="1800" dirty="0">
              <a:effectLst/>
            </a:endParaRPr>
          </a:p>
        </c:rich>
      </c:tx>
      <c:layout>
        <c:manualLayout>
          <c:xMode val="edge"/>
          <c:yMode val="edge"/>
          <c:x val="0.31316961938206983"/>
          <c:y val="3.43057489632554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>
        <c:manualLayout>
          <c:layoutTarget val="inner"/>
          <c:xMode val="edge"/>
          <c:yMode val="edge"/>
          <c:x val="6.4464396321035664E-2"/>
          <c:y val="0.125448755192548"/>
          <c:w val="0.87930785569521908"/>
          <c:h val="0.68174026640742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'July22 Jun23_monthly'!$A$11</c:f>
              <c:strCache>
                <c:ptCount val="1"/>
                <c:pt idx="0">
                  <c:v>Value (RM Billion)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'July22 Jun23_monthly'!$U$9:$AF$10</c:f>
              <c:multiLvlStrCache>
                <c:ptCount val="12"/>
                <c:lvl>
                  <c:pt idx="0">
                    <c:v>JUL</c:v>
                  </c:pt>
                  <c:pt idx="1">
                    <c:v>AUG</c:v>
                  </c:pt>
                  <c:pt idx="2">
                    <c:v>SEP</c:v>
                  </c:pt>
                  <c:pt idx="3">
                    <c:v>OCT</c:v>
                  </c:pt>
                  <c:pt idx="4">
                    <c:v>NOV</c:v>
                  </c:pt>
                  <c:pt idx="5">
                    <c:v>DEC</c:v>
                  </c:pt>
                  <c:pt idx="6">
                    <c:v>JAN</c:v>
                  </c:pt>
                  <c:pt idx="7">
                    <c:v>FEB</c:v>
                  </c:pt>
                  <c:pt idx="8">
                    <c:v>MAR </c:v>
                  </c:pt>
                  <c:pt idx="9">
                    <c:v>APR</c:v>
                  </c:pt>
                  <c:pt idx="10">
                    <c:v>MAY</c:v>
                  </c:pt>
                  <c:pt idx="11">
                    <c:v>JUN*</c:v>
                  </c:pt>
                </c:lvl>
                <c:lvl>
                  <c:pt idx="0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'July22 Jun23_monthly'!$U$11:$AF$11</c:f>
              <c:numCache>
                <c:formatCode>0.00</c:formatCode>
                <c:ptCount val="12"/>
                <c:pt idx="0" formatCode="_(* #,##0.00_);_(* \(#,##0.00\);_(* &quot;-&quot;??_);_(@_)">
                  <c:v>14.234870611</c:v>
                </c:pt>
                <c:pt idx="1">
                  <c:v>17.568356207000001</c:v>
                </c:pt>
                <c:pt idx="2">
                  <c:v>14.791510787</c:v>
                </c:pt>
                <c:pt idx="3">
                  <c:v>15.187641178</c:v>
                </c:pt>
                <c:pt idx="4">
                  <c:v>16.578426201999999</c:v>
                </c:pt>
                <c:pt idx="5">
                  <c:v>16.312557234</c:v>
                </c:pt>
                <c:pt idx="6">
                  <c:v>11.089124198</c:v>
                </c:pt>
                <c:pt idx="7">
                  <c:v>13.028769852</c:v>
                </c:pt>
                <c:pt idx="8">
                  <c:v>18.213806083000001</c:v>
                </c:pt>
                <c:pt idx="9">
                  <c:v>12.545600241000001</c:v>
                </c:pt>
                <c:pt idx="10">
                  <c:v>15.261744029999999</c:v>
                </c:pt>
                <c:pt idx="11">
                  <c:v>15.594478864999999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6-4020-8E53-6807A27FD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90168"/>
        <c:axId val="211790952"/>
      </c:barChart>
      <c:lineChart>
        <c:grouping val="standard"/>
        <c:varyColors val="0"/>
        <c:ser>
          <c:idx val="1"/>
          <c:order val="1"/>
          <c:tx>
            <c:strRef>
              <c:f>'July22 Jun23_monthly'!$A$12</c:f>
              <c:strCache>
                <c:ptCount val="1"/>
                <c:pt idx="0">
                  <c:v>Change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111350781940583E-2"/>
                  <c:y val="8.43917246292043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05-4D6C-9822-6B9CB2308A20}"/>
                </c:ext>
              </c:extLst>
            </c:dLbl>
            <c:spPr>
              <a:solidFill>
                <a:srgbClr val="DBC3E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'July22 Jun23_monthly'!$U$9:$AF$10</c:f>
              <c:multiLvlStrCache>
                <c:ptCount val="12"/>
                <c:lvl>
                  <c:pt idx="0">
                    <c:v>JUL</c:v>
                  </c:pt>
                  <c:pt idx="1">
                    <c:v>AUG</c:v>
                  </c:pt>
                  <c:pt idx="2">
                    <c:v>SEP</c:v>
                  </c:pt>
                  <c:pt idx="3">
                    <c:v>OCT</c:v>
                  </c:pt>
                  <c:pt idx="4">
                    <c:v>NOV</c:v>
                  </c:pt>
                  <c:pt idx="5">
                    <c:v>DEC</c:v>
                  </c:pt>
                  <c:pt idx="6">
                    <c:v>JAN</c:v>
                  </c:pt>
                  <c:pt idx="7">
                    <c:v>FEB</c:v>
                  </c:pt>
                  <c:pt idx="8">
                    <c:v>MAR </c:v>
                  </c:pt>
                  <c:pt idx="9">
                    <c:v>APR</c:v>
                  </c:pt>
                  <c:pt idx="10">
                    <c:v>MAY</c:v>
                  </c:pt>
                  <c:pt idx="11">
                    <c:v>JUN*</c:v>
                  </c:pt>
                </c:lvl>
                <c:lvl>
                  <c:pt idx="0">
                    <c:v>2022</c:v>
                  </c:pt>
                  <c:pt idx="6">
                    <c:v>2023</c:v>
                  </c:pt>
                </c:lvl>
              </c:multiLvlStrCache>
            </c:multiLvlStrRef>
          </c:cat>
          <c:val>
            <c:numRef>
              <c:f>'July22 Jun23_monthly'!$U$12:$AF$12</c:f>
              <c:numCache>
                <c:formatCode>#,##0.0</c:formatCode>
                <c:ptCount val="12"/>
                <c:pt idx="0">
                  <c:v>-8.4720808160975043</c:v>
                </c:pt>
                <c:pt idx="1">
                  <c:v>23.417744264033203</c:v>
                </c:pt>
                <c:pt idx="2">
                  <c:v>-15.805948987382124</c:v>
                </c:pt>
                <c:pt idx="3">
                  <c:v>2.6780928378739466</c:v>
                </c:pt>
                <c:pt idx="4">
                  <c:v>9.1573471331059419</c:v>
                </c:pt>
                <c:pt idx="5">
                  <c:v>-1.6037045058470367</c:v>
                </c:pt>
                <c:pt idx="6">
                  <c:v>-32.020933082845417</c:v>
                </c:pt>
                <c:pt idx="7">
                  <c:v>17.49142330239053</c:v>
                </c:pt>
                <c:pt idx="8">
                  <c:v>39.796821111273715</c:v>
                </c:pt>
                <c:pt idx="9">
                  <c:v>-31.120380969085126</c:v>
                </c:pt>
                <c:pt idx="10">
                  <c:v>21.650170074154197</c:v>
                </c:pt>
                <c:pt idx="11">
                  <c:v>2.1801888063772035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06-4020-8E53-6807A27FD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791736"/>
        <c:axId val="211791344"/>
      </c:lineChart>
      <c:catAx>
        <c:axId val="21179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211790952"/>
        <c:crosses val="autoZero"/>
        <c:auto val="1"/>
        <c:lblAlgn val="ctr"/>
        <c:lblOffset val="100"/>
        <c:noMultiLvlLbl val="0"/>
      </c:catAx>
      <c:valAx>
        <c:axId val="21179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MY"/>
                  <a:t>Value (RM Bill)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ID4096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211790168"/>
        <c:crosses val="autoZero"/>
        <c:crossBetween val="between"/>
      </c:valAx>
      <c:valAx>
        <c:axId val="2117913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MY"/>
                  <a:t>M-o-M change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ID4096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211791736"/>
        <c:crosses val="max"/>
        <c:crossBetween val="between"/>
      </c:valAx>
      <c:catAx>
        <c:axId val="211791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1791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62036070347976"/>
          <c:y val="0.93250350124961268"/>
          <c:w val="0.194095930809288"/>
          <c:h val="4.238163284597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0.78267</cdr:x>
      <cdr:y>0.90105</cdr:y>
    </cdr:from>
    <cdr:to>
      <cdr:x>0.87957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86288" y="4231037"/>
          <a:ext cx="914400" cy="464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MY" sz="1100"/>
        </a:p>
      </cdr:txBody>
    </cdr:sp>
  </cdr:relSizeAnchor>
  <cdr:relSizeAnchor xmlns:cdr="http://schemas.openxmlformats.org/drawingml/2006/chartDrawing">
    <cdr:from>
      <cdr:x>0.88802</cdr:x>
      <cdr:y>0.90568</cdr:y>
    </cdr:from>
    <cdr:to>
      <cdr:x>0.97227</cdr:x>
      <cdr:y>0.96823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D809442F-6C20-42B5-B6DF-A5554A8B631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088562" y="4325937"/>
          <a:ext cx="957155" cy="29873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529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16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453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454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710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006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618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795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97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970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898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B1AF-4C2C-41F2-A106-6BB3B0B4B233}" type="datetimeFigureOut">
              <a:rPr lang="en-MY" smtClean="0"/>
              <a:t>27/7/2023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F5E8E-674B-4B3B-8B00-1189787D15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122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59080" y="274320"/>
            <a:ext cx="11628120" cy="6324204"/>
            <a:chOff x="0" y="0"/>
            <a:chExt cx="12173415" cy="10299724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83BAAD40-8D33-4561-99B9-CF8BF0B713C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15838167"/>
                </p:ext>
              </p:extLst>
            </p:nvPr>
          </p:nvGraphicFramePr>
          <p:xfrm>
            <a:off x="0" y="0"/>
            <a:ext cx="12173415" cy="52271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1C42944F-5C88-4DCB-BB9E-6033F7C810D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70395464"/>
                </p:ext>
              </p:extLst>
            </p:nvPr>
          </p:nvGraphicFramePr>
          <p:xfrm>
            <a:off x="350398" y="5437773"/>
            <a:ext cx="11405342" cy="48619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9378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Tan Eng Peik</cp:lastModifiedBy>
  <cp:revision>10</cp:revision>
  <dcterms:created xsi:type="dcterms:W3CDTF">2023-05-29T01:36:55Z</dcterms:created>
  <dcterms:modified xsi:type="dcterms:W3CDTF">2023-07-27T07:17:58Z</dcterms:modified>
</cp:coreProperties>
</file>