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3"/>
  </p:notesMasterIdLst>
  <p:sldIdLst>
    <p:sldId id="302" r:id="rId2"/>
  </p:sldIdLst>
  <p:sldSz cx="12192000" cy="6858000"/>
  <p:notesSz cx="6784975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Starts%202023%20Pelan%20Strategi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MY" b="1"/>
              <a:t>Housing</a:t>
            </a:r>
            <a:r>
              <a:rPr lang="en-MY" b="1" baseline="0"/>
              <a:t> Starts 2022/2023 </a:t>
            </a:r>
            <a:endParaRPr lang="en-MY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2022-2023'!$AJ$6:$AU$6</c:f>
              <c:strCache>
                <c:ptCount val="12"/>
                <c:pt idx="0">
                  <c:v>2022-07</c:v>
                </c:pt>
                <c:pt idx="1">
                  <c:v>2022-08</c:v>
                </c:pt>
                <c:pt idx="2">
                  <c:v>2022-09</c:v>
                </c:pt>
                <c:pt idx="3">
                  <c:v>2022-10</c:v>
                </c:pt>
                <c:pt idx="4">
                  <c:v>2022-11</c:v>
                </c:pt>
                <c:pt idx="5">
                  <c:v>2022-12</c:v>
                </c:pt>
                <c:pt idx="6">
                  <c:v>2023-01</c:v>
                </c:pt>
                <c:pt idx="7">
                  <c:v>2023-02</c:v>
                </c:pt>
                <c:pt idx="8">
                  <c:v>2023-03</c:v>
                </c:pt>
                <c:pt idx="9">
                  <c:v>2023-04</c:v>
                </c:pt>
                <c:pt idx="10">
                  <c:v>2023-05</c:v>
                </c:pt>
                <c:pt idx="11">
                  <c:v>2023-06</c:v>
                </c:pt>
              </c:strCache>
            </c:strRef>
          </c:cat>
          <c:val>
            <c:numRef>
              <c:f>'Chart 2022-2023'!$AJ$23:$AU$23</c:f>
              <c:numCache>
                <c:formatCode>#,##0</c:formatCode>
                <c:ptCount val="12"/>
                <c:pt idx="0">
                  <c:v>8347</c:v>
                </c:pt>
                <c:pt idx="1">
                  <c:v>8045</c:v>
                </c:pt>
                <c:pt idx="2">
                  <c:v>11148</c:v>
                </c:pt>
                <c:pt idx="3">
                  <c:v>7109</c:v>
                </c:pt>
                <c:pt idx="4">
                  <c:v>4939</c:v>
                </c:pt>
                <c:pt idx="5">
                  <c:v>5156</c:v>
                </c:pt>
                <c:pt idx="6">
                  <c:v>5427</c:v>
                </c:pt>
                <c:pt idx="7">
                  <c:v>4965</c:v>
                </c:pt>
                <c:pt idx="8">
                  <c:v>6490</c:v>
                </c:pt>
                <c:pt idx="9">
                  <c:v>3473</c:v>
                </c:pt>
                <c:pt idx="10">
                  <c:v>9351</c:v>
                </c:pt>
                <c:pt idx="11">
                  <c:v>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2-41F1-B571-38F3D7E6CD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49561448"/>
        <c:axId val="149562104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'Chart 2022-2023'!$AJ$6:$AU$6</c:f>
              <c:strCache>
                <c:ptCount val="12"/>
                <c:pt idx="0">
                  <c:v>2022-07</c:v>
                </c:pt>
                <c:pt idx="1">
                  <c:v>2022-08</c:v>
                </c:pt>
                <c:pt idx="2">
                  <c:v>2022-09</c:v>
                </c:pt>
                <c:pt idx="3">
                  <c:v>2022-10</c:v>
                </c:pt>
                <c:pt idx="4">
                  <c:v>2022-11</c:v>
                </c:pt>
                <c:pt idx="5">
                  <c:v>2022-12</c:v>
                </c:pt>
                <c:pt idx="6">
                  <c:v>2023-01</c:v>
                </c:pt>
                <c:pt idx="7">
                  <c:v>2023-02</c:v>
                </c:pt>
                <c:pt idx="8">
                  <c:v>2023-03</c:v>
                </c:pt>
                <c:pt idx="9">
                  <c:v>2023-04</c:v>
                </c:pt>
                <c:pt idx="10">
                  <c:v>2023-05</c:v>
                </c:pt>
                <c:pt idx="11">
                  <c:v>2023-06</c:v>
                </c:pt>
              </c:strCache>
            </c:strRef>
          </c:cat>
          <c:val>
            <c:numRef>
              <c:f>'Chart 2022-2023'!$AJ$24:$AU$24</c:f>
              <c:numCache>
                <c:formatCode>0.0</c:formatCode>
                <c:ptCount val="12"/>
                <c:pt idx="0">
                  <c:v>41.859279401767502</c:v>
                </c:pt>
                <c:pt idx="1">
                  <c:v>-3.6180663711513072</c:v>
                </c:pt>
                <c:pt idx="2">
                  <c:v>38.570540708514599</c:v>
                </c:pt>
                <c:pt idx="3">
                  <c:v>-36.230714029422316</c:v>
                </c:pt>
                <c:pt idx="4">
                  <c:v>-30.524687016458007</c:v>
                </c:pt>
                <c:pt idx="5">
                  <c:v>4.3936019437132989</c:v>
                </c:pt>
                <c:pt idx="6">
                  <c:v>5.2560124127230434</c:v>
                </c:pt>
                <c:pt idx="7">
                  <c:v>-8.5129906025428355</c:v>
                </c:pt>
                <c:pt idx="8">
                  <c:v>30.715005035246733</c:v>
                </c:pt>
                <c:pt idx="9">
                  <c:v>-46.4869029275809</c:v>
                </c:pt>
                <c:pt idx="10">
                  <c:v>169.24848833861213</c:v>
                </c:pt>
                <c:pt idx="11">
                  <c:v>-27.879371190247038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F2-41F1-B571-38F3D7E6CD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76463536"/>
        <c:axId val="476464848"/>
      </c:lineChart>
      <c:catAx>
        <c:axId val="149561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62104"/>
        <c:crosses val="autoZero"/>
        <c:auto val="1"/>
        <c:lblAlgn val="ctr"/>
        <c:lblOffset val="100"/>
        <c:noMultiLvlLbl val="0"/>
      </c:catAx>
      <c:valAx>
        <c:axId val="14956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MY"/>
                  <a:t>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61448"/>
        <c:crosses val="autoZero"/>
        <c:crossBetween val="between"/>
        <c:majorUnit val="2000"/>
      </c:valAx>
      <c:valAx>
        <c:axId val="476464848"/>
        <c:scaling>
          <c:orientation val="minMax"/>
          <c:max val="200"/>
          <c:min val="-1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MY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463536"/>
        <c:crosses val="max"/>
        <c:crossBetween val="between"/>
        <c:majorUnit val="50"/>
      </c:valAx>
      <c:catAx>
        <c:axId val="476463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64648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156" cy="4953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3250" y="1"/>
            <a:ext cx="2940156" cy="4953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B4C99A05-EC6F-4A37-8820-32591CE5943F}" type="datetimeFigureOut">
              <a:rPr lang="en-MY" smtClean="0"/>
              <a:t>11/07/2023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E1F685A1-0AAB-4D1D-B4F4-9E20F1A1EC9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778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A-7A1A-458D-9579-A4AD95C07435}" type="datetime1">
              <a:rPr lang="en-MY" smtClean="0"/>
              <a:t>11/07/2023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240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5121-1411-4DD4-8DA6-7AF0F67A18A9}" type="datetime1">
              <a:rPr lang="en-MY" smtClean="0"/>
              <a:t>11/07/2023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304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606C-B1D0-40EA-8ED1-ADDE7BE789AA}" type="datetime1">
              <a:rPr lang="en-MY" smtClean="0"/>
              <a:t>11/07/2023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988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8351-026D-4B7B-A5BD-B169A920413B}" type="datetime1">
              <a:rPr lang="en-MY" smtClean="0"/>
              <a:t>11/07/2023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30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20A3-5153-422E-842A-B99B377AAFAD}" type="datetime1">
              <a:rPr lang="en-MY" smtClean="0"/>
              <a:t>11/07/2023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817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D613-8A7D-4982-AFAA-5B7B4ED06A11}" type="datetime1">
              <a:rPr lang="en-MY" smtClean="0"/>
              <a:t>11/07/2023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574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3F73-8D3E-42FD-BC91-5856390183E5}" type="datetime1">
              <a:rPr lang="en-MY" smtClean="0"/>
              <a:t>11/07/2023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831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722D-4A50-4734-B0BA-5925FDFEDAD4}" type="datetime1">
              <a:rPr lang="en-MY" smtClean="0"/>
              <a:t>11/07/2023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122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BEB1-E101-47CC-A7DD-6C450E682BFB}" type="datetime1">
              <a:rPr lang="en-MY" smtClean="0"/>
              <a:t>11/07/2023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906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0FB-3C9E-4E4D-A76A-3ACAE4B190AF}" type="datetime1">
              <a:rPr lang="en-MY" smtClean="0"/>
              <a:t>11/07/2023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590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7121-CF90-45A4-B624-FEC9E9B87BA2}" type="datetime1">
              <a:rPr lang="en-MY" smtClean="0"/>
              <a:t>11/07/2023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527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FB68F-C8CD-4C79-8DAC-2F7F38649149}" type="datetime1">
              <a:rPr lang="en-MY" smtClean="0"/>
              <a:t>11/07/2023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88FD-95E0-4518-A053-4A4C4E815CE0}" type="slidenum">
              <a:rPr lang="en-MY" smtClean="0"/>
              <a:t>‹#›</a:t>
            </a:fld>
            <a:endParaRPr lang="en-MY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8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" name="Freeform 28"/>
            <p:cNvSpPr/>
            <p:nvPr userDrawn="1"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" name="Freeform 29"/>
            <p:cNvSpPr/>
            <p:nvPr userDrawn="1"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" name="Freeform 30"/>
            <p:cNvSpPr/>
            <p:nvPr userDrawn="1"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4"/>
            <p:cNvSpPr/>
            <p:nvPr userDrawn="1"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6"/>
            <p:cNvSpPr/>
            <p:nvPr userDrawn="1"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9923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E9CC2-64B2-4FFE-91B0-167F31E7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FD-95E0-4518-A053-4A4C4E815CE0}" type="slidenum">
              <a:rPr lang="en-MY" smtClean="0"/>
              <a:t>1</a:t>
            </a:fld>
            <a:endParaRPr lang="en-MY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60A8230-E017-4DE1-A1DD-1B66B95A89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551575"/>
              </p:ext>
            </p:extLst>
          </p:nvPr>
        </p:nvGraphicFramePr>
        <p:xfrm>
          <a:off x="0" y="136525"/>
          <a:ext cx="12192000" cy="658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318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</TotalTime>
  <Words>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Dahlia Mudzaffar Ali</cp:lastModifiedBy>
  <cp:revision>127</cp:revision>
  <cp:lastPrinted>2022-04-25T04:10:08Z</cp:lastPrinted>
  <dcterms:created xsi:type="dcterms:W3CDTF">2017-10-12T08:32:09Z</dcterms:created>
  <dcterms:modified xsi:type="dcterms:W3CDTF">2023-07-11T03:57:14Z</dcterms:modified>
</cp:coreProperties>
</file>